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1" r:id="rId8"/>
    <p:sldId id="262" r:id="rId9"/>
    <p:sldId id="260" r:id="rId10"/>
    <p:sldId id="270" r:id="rId11"/>
    <p:sldId id="271" r:id="rId12"/>
    <p:sldId id="264" r:id="rId13"/>
    <p:sldId id="265" r:id="rId14"/>
    <p:sldId id="272" r:id="rId15"/>
    <p:sldId id="273" r:id="rId16"/>
    <p:sldId id="266" r:id="rId1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E7CEB3-E918-4F34-8685-174802DB44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9936DA-BF26-455F-B6D4-AC43E87BD6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dirty="0"/>
              <a:t>- МЕЂУНАРОДНИ ДАН БОРБЕ ПРОТИВ ВРШЊАЧКОГ НАСИЉА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4191000"/>
            <a:ext cx="5114778" cy="1219200"/>
          </a:xfrm>
        </p:spPr>
        <p:txBody>
          <a:bodyPr/>
          <a:lstStyle/>
          <a:p>
            <a:pPr algn="ctr"/>
            <a:r>
              <a:rPr lang="sr-Cyrl-RS" dirty="0"/>
              <a:t>„ДАН РОЗ</a:t>
            </a:r>
            <a:r>
              <a:rPr lang="en-US" dirty="0"/>
              <a:t>E</a:t>
            </a:r>
            <a:r>
              <a:rPr lang="sr-Cyrl-RS" dirty="0"/>
              <a:t> МАЈИЦА“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6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E9B9-5F12-5732-6142-F1051AD0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sr-Cyrl-RS" sz="2400" dirty="0"/>
              <a:t>Како помоћи детету које трпи насиље?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BE5D7-6D36-1795-DAAC-A6BFF9967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227320"/>
          </a:xfrm>
        </p:spPr>
        <p:txBody>
          <a:bodyPr>
            <a:normAutofit/>
          </a:bodyPr>
          <a:lstStyle/>
          <a:p>
            <a:r>
              <a:rPr lang="sr-Cyrl-RS" sz="1900" b="1" dirty="0"/>
              <a:t>Охрабривати децу </a:t>
            </a:r>
            <a:r>
              <a:rPr lang="sr-Cyrl-RS" sz="1900" dirty="0"/>
              <a:t>да пријављују случајеве насиља одраслим особама у које имају поверења (родитељи, учитељи, наставници, рођаци, тренери, ...) Охрабривати и „посматраче“ да их пријаве.</a:t>
            </a:r>
            <a:r>
              <a:rPr lang="en-US" sz="1900" dirty="0"/>
              <a:t> </a:t>
            </a:r>
            <a:r>
              <a:rPr lang="sr-Cyrl-RS" sz="1900" dirty="0"/>
              <a:t>Поштовати приватност и анонимност уколико је неопходно.</a:t>
            </a:r>
          </a:p>
          <a:p>
            <a:r>
              <a:rPr lang="sr-Cyrl-RS" sz="1900" b="1" dirty="0"/>
              <a:t>Емотивно подржавати дете жртву</a:t>
            </a:r>
            <a:r>
              <a:rPr lang="sr-Cyrl-RS" sz="1900" dirty="0"/>
              <a:t>, оснаживати га, уверерити га да оно није криво, нити мање вредно и да свако може нажалост бити жртва насиља.</a:t>
            </a:r>
          </a:p>
          <a:p>
            <a:pPr marL="0" indent="0">
              <a:buNone/>
            </a:pPr>
            <a:endParaRPr lang="sr-Cyrl-R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D9C03-3846-0F65-83E1-BDD9F0EBD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38600"/>
            <a:ext cx="3265714" cy="21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F432-E1BE-3A8D-C35A-4EE19D9F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Како помоћи детету које врши насиље?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C429-E788-6210-26ED-D6B3A581B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1900" b="1" dirty="0"/>
              <a:t>Радити са насилним дететом увек укључујући породицу</a:t>
            </a:r>
            <a:r>
              <a:rPr lang="sr-Cyrl-RS" sz="1900" dirty="0"/>
              <a:t>, трагати за разлозима такв</a:t>
            </a:r>
            <a:r>
              <a:rPr lang="en-US" sz="1900" dirty="0"/>
              <a:t>o</a:t>
            </a:r>
            <a:r>
              <a:rPr lang="sr-Cyrl-RS" sz="1900" dirty="0"/>
              <a:t>г понашања, изграђивати позитивне облике понашања, обучити га исправним социјалним вештинама, ненасилној комуникацији, исправним реакцијама на фрустрацију, укључивати га у позитивне заједничке активности са другом децом, оснажити га да се одупре утицају „лошег друштва“.</a:t>
            </a:r>
          </a:p>
          <a:p>
            <a:r>
              <a:rPr lang="sr-Cyrl-RS" sz="1900" dirty="0"/>
              <a:t> </a:t>
            </a:r>
            <a:r>
              <a:rPr lang="sr-Cyrl-RS" sz="1900" b="1" dirty="0"/>
              <a:t>Прихватати и уважавати савете стручних лица </a:t>
            </a:r>
            <a:r>
              <a:rPr lang="sr-Cyrl-RS" sz="1900" dirty="0"/>
              <a:t>о адекватном односу према детету и пожељним стратегијама васпитања. Препознати добронамерне савете који су у најбољем интересу детета.</a:t>
            </a:r>
          </a:p>
          <a:p>
            <a:endParaRPr lang="sr-Cyrl-RS" sz="1900" dirty="0"/>
          </a:p>
          <a:p>
            <a:endParaRPr lang="sr-Cyrl-RS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5FD67-092D-3A68-A049-6F641416A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93352"/>
            <a:ext cx="42672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0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sr-Cyrl-RS" sz="2400" dirty="0"/>
              <a:t>Драга децо, </a:t>
            </a:r>
            <a:br>
              <a:rPr lang="sr-Cyrl-RS" sz="2400" dirty="0"/>
            </a:b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>
            <a:normAutofit fontScale="77500" lnSpcReduction="20000"/>
          </a:bodyPr>
          <a:lstStyle/>
          <a:p>
            <a:r>
              <a:rPr lang="sr-Cyrl-RS" sz="2300" dirty="0"/>
              <a:t>Ниједан конфликт или проблем се не могу решити насиљем! Никада и ниједан! Само ће настати нови и далеко већи проблеми.</a:t>
            </a:r>
          </a:p>
          <a:p>
            <a:r>
              <a:rPr lang="sr-Cyrl-RS" sz="2300" dirty="0"/>
              <a:t>Насиље доводи до психичких траума,повреда, понекад и до смрти.</a:t>
            </a:r>
          </a:p>
          <a:p>
            <a:r>
              <a:rPr lang="sr-Cyrl-RS" sz="2300" dirty="0"/>
              <a:t>Особа која чини насиље на крају бива одбачена и сама. Нико не жели да се дружи са насилником!</a:t>
            </a:r>
          </a:p>
          <a:p>
            <a:r>
              <a:rPr lang="sr-Cyrl-RS" sz="2300" dirty="0"/>
              <a:t>О насиљу се не ћути.</a:t>
            </a:r>
          </a:p>
          <a:p>
            <a:r>
              <a:rPr lang="sr-Cyrl-RS" sz="2300" dirty="0"/>
              <a:t>Свако од нас је у обавези да реагује и да пријави насиље одраслим особама!</a:t>
            </a:r>
          </a:p>
          <a:p>
            <a:r>
              <a:rPr lang="sr-Cyrl-RS" sz="2300" dirty="0"/>
              <a:t>Насиље се тиче свих нас! То што се тренутно не дешава теби, не значи да ти се некада неће десити. Немој бити неми посматрач!</a:t>
            </a:r>
            <a:r>
              <a:rPr lang="en-US" sz="2300" dirty="0"/>
              <a:t> </a:t>
            </a:r>
            <a:r>
              <a:rPr lang="sr-Cyrl-RS" sz="2300" dirty="0"/>
              <a:t>Покажи одговорност и племенитост, пријави насиље.</a:t>
            </a:r>
          </a:p>
          <a:p>
            <a:r>
              <a:rPr lang="sr-Cyrl-RS" sz="2300" dirty="0"/>
              <a:t>Насилници нису храбри, моћни и главни у друштву!</a:t>
            </a:r>
            <a:r>
              <a:rPr lang="en-US" sz="2300" dirty="0"/>
              <a:t> </a:t>
            </a:r>
            <a:r>
              <a:rPr lang="sr-Cyrl-RS" sz="2300" dirty="0"/>
              <a:t>Немојте их подстицати и охрабривати њихово понашање, већ отворено осудите њихову агресију и насилништво!</a:t>
            </a:r>
          </a:p>
          <a:p>
            <a:r>
              <a:rPr lang="sr-Cyrl-RS" sz="2300" b="1" dirty="0"/>
              <a:t>Не плашите се! Увек, али заиста УВЕК постоје особе које ће вас заштити и прекинути круг насиља! Нисте сами и не показујте страх, трпљење и повлачење пред насиљем!</a:t>
            </a:r>
          </a:p>
          <a:p>
            <a:pPr marL="0" indent="0">
              <a:buNone/>
            </a:pPr>
            <a:r>
              <a:rPr lang="sr-Cyrl-RS" b="1" dirty="0"/>
              <a:t>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02626-3F7A-5B70-4827-CA00EA670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29846"/>
            <a:ext cx="1714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0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sr-Cyrl-RS" sz="2400" dirty="0"/>
              <a:t>Драги родитељи,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/>
              <a:t>Са дететом развијајте однос поверења и прихватања.</a:t>
            </a:r>
          </a:p>
          <a:p>
            <a:r>
              <a:rPr lang="sr-Cyrl-RS" dirty="0"/>
              <a:t>Саслушајте увек и пажљиво посматрајте ваше дете.</a:t>
            </a:r>
          </a:p>
          <a:p>
            <a:r>
              <a:rPr lang="sr-Cyrl-RS" dirty="0"/>
              <a:t>Научите дете да насиље не трпи и да га пријављује.</a:t>
            </a:r>
          </a:p>
          <a:p>
            <a:r>
              <a:rPr lang="sr-Cyrl-RS" dirty="0"/>
              <a:t>Не подстичите код детета агресивно понашање.</a:t>
            </a:r>
          </a:p>
          <a:p>
            <a:r>
              <a:rPr lang="sr-Cyrl-RS" dirty="0"/>
              <a:t>Не подстичите дете на осветничко понашање према насилнику.</a:t>
            </a:r>
          </a:p>
          <a:p>
            <a:r>
              <a:rPr lang="sr-Cyrl-RS" dirty="0"/>
              <a:t>Развијајте у породици климу која насиље осуђује, учите децу племенитости, пријатељству, лепој комуникацији, подстичите их да јасно изражавају своја осећања</a:t>
            </a:r>
          </a:p>
          <a:p>
            <a:r>
              <a:rPr lang="sr-Cyrl-RS" dirty="0"/>
              <a:t>Не умањујте проблем насиља („И ми смо се тукли, па шта!</a:t>
            </a:r>
            <a:r>
              <a:rPr lang="sr-Latn-RS" dirty="0"/>
              <a:t>“</a:t>
            </a:r>
            <a:r>
              <a:rPr lang="sr-Cyrl-RS" dirty="0"/>
              <a:t>).</a:t>
            </a:r>
          </a:p>
          <a:p>
            <a:r>
              <a:rPr lang="sr-Cyrl-RS" dirty="0"/>
              <a:t>Не исмевајте дете и не ругајте му се уколико трпи насиље     („Одбрани се сам!“, „Кукавице!“, „Дечаци не плачу!“ су потпуно погрешне реченице и ставови). </a:t>
            </a:r>
          </a:p>
          <a:p>
            <a:endParaRPr lang="sr-Cyrl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9E312-4C8A-B926-5353-0E9E74ACA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256290"/>
            <a:ext cx="4038600" cy="14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5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674F-7D8D-DD64-587C-9376BDBE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sr-Cyrl-RS" dirty="0"/>
              <a:t>Још мало савета...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E6EF-70BD-ED47-52F4-5210714B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336"/>
          </a:xfrm>
        </p:spPr>
        <p:txBody>
          <a:bodyPr>
            <a:normAutofit/>
          </a:bodyPr>
          <a:lstStyle/>
          <a:p>
            <a:r>
              <a:rPr lang="sr-Cyrl-RS" sz="1600" dirty="0"/>
              <a:t>Уочите шта насиље јесте, а шта насиље није, не претерујте ни у презаштитничком односу.</a:t>
            </a:r>
          </a:p>
          <a:p>
            <a:r>
              <a:rPr lang="sr-Cyrl-RS" sz="1600" dirty="0"/>
              <a:t>Уколико ваше дете трпи насиље, сарађујте са школом и свим важним институцијама да заједнички решите проблем.</a:t>
            </a:r>
          </a:p>
          <a:p>
            <a:r>
              <a:rPr lang="sr-Cyrl-RS" sz="1600" dirty="0"/>
              <a:t>Уколико је ваше дете насилно, не игноришите тај веома велики проблем, обратите се стручним лицима за помоћ</a:t>
            </a:r>
            <a:r>
              <a:rPr lang="en-US" sz="1600" dirty="0"/>
              <a:t>,</a:t>
            </a:r>
            <a:r>
              <a:rPr lang="sr-Cyrl-RS" sz="1600" dirty="0"/>
              <a:t> док не буде прекасно. </a:t>
            </a:r>
          </a:p>
          <a:p>
            <a:r>
              <a:rPr lang="sr-Cyrl-RS" sz="1600" dirty="0"/>
              <a:t>Дете које се понашало насилно није нужно одмах насилник, али уколико се не реагује ће то постати.</a:t>
            </a:r>
          </a:p>
          <a:p>
            <a:r>
              <a:rPr lang="sr-Cyrl-RS" sz="1600" dirty="0"/>
              <a:t>Водите рачуна да ваше дете не гледа медијске и интернет садржаје, компјутерске игрице и филмове који промовишу насиље и агресију!</a:t>
            </a:r>
          </a:p>
          <a:p>
            <a:r>
              <a:rPr lang="sr-Cyrl-RS" sz="1600" dirty="0"/>
              <a:t> Понудите им позитивне узоре на које ће се угледати (спортисте, уметнике). Многи </a:t>
            </a:r>
            <a:r>
              <a:rPr lang="sr-Latn-RS" sz="1600" dirty="0"/>
              <a:t>Youtube i Tik Tik</a:t>
            </a:r>
            <a:r>
              <a:rPr lang="sr-Cyrl-RS" sz="1600" dirty="0"/>
              <a:t> инфлуенсери имају веома негативан утицај на децу.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47274-8079-28CF-C8D3-8C2C3FB5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54132"/>
            <a:ext cx="3838575" cy="15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0065-B4B6-94CC-7F09-7AAA3FB3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Корисни линкови: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A325-3A3E-C79F-5212-4C1E58494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https://cuvamte.gov.rs/</a:t>
            </a:r>
            <a:endParaRPr lang="sr-Cyrl-RS" dirty="0"/>
          </a:p>
          <a:p>
            <a:r>
              <a:rPr lang="en-US" dirty="0"/>
              <a:t>https://prosveta.gov.rs/kategorija/prevencija-nasilja/</a:t>
            </a:r>
            <a:endParaRPr lang="sr-Cyrl-RS" dirty="0"/>
          </a:p>
          <a:p>
            <a:r>
              <a:rPr lang="en-US" dirty="0"/>
              <a:t>https://www.paragraf.rs/propisi/pravilnik_o_protokolu_postupanja_u_ustanovi.html</a:t>
            </a:r>
            <a:endParaRPr lang="sr-Cyrl-RS" dirty="0"/>
          </a:p>
          <a:p>
            <a:r>
              <a:rPr lang="en-US" dirty="0"/>
              <a:t>https://www.unicef.org/serbia/</a:t>
            </a:r>
            <a:endParaRPr lang="sr-Cyrl-RS" dirty="0"/>
          </a:p>
          <a:p>
            <a:r>
              <a:rPr lang="en-US" dirty="0"/>
              <a:t>https://sbn.rs/</a:t>
            </a:r>
          </a:p>
        </p:txBody>
      </p:sp>
    </p:spTree>
    <p:extLst>
      <p:ext uri="{BB962C8B-B14F-4D97-AF65-F5344CB8AC3E}">
        <p14:creationId xmlns:p14="http://schemas.microsoft.com/office/powerpoint/2010/main" val="141296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239000" cy="1143000"/>
          </a:xfrm>
        </p:spPr>
        <p:txBody>
          <a:bodyPr>
            <a:normAutofit/>
          </a:bodyPr>
          <a:lstStyle/>
          <a:p>
            <a:r>
              <a:rPr lang="sr-Cyrl-RS" sz="2400" dirty="0"/>
              <a:t>ПОРУКА ЗА КРАЈ...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/>
          <a:lstStyle/>
          <a:p>
            <a:r>
              <a:rPr lang="sr-Cyrl-RS" dirty="0"/>
              <a:t>Вршњачко насиље је озбиљан друштвени проблем и сви морамо бити укључени у његово решавање!</a:t>
            </a:r>
          </a:p>
          <a:p>
            <a:r>
              <a:rPr lang="sr-Cyrl-RS" b="1" dirty="0"/>
              <a:t>Рецимо одлучно „НЕ!“ свим облицима вршњачког насиља!</a:t>
            </a:r>
          </a:p>
          <a:p>
            <a:r>
              <a:rPr lang="sr-Cyrl-RS" dirty="0"/>
              <a:t>Подстичимо позитивну климу пријатељства и прихватања различитости у нашим породицама, школи, комшилуку, месту у коме живимо и друштву које нас окружује.</a:t>
            </a:r>
          </a:p>
          <a:p>
            <a:r>
              <a:rPr lang="sr-Cyrl-RS" dirty="0"/>
              <a:t>На одраслима је да заједнички раде на решавању проблема насиља.</a:t>
            </a:r>
          </a:p>
        </p:txBody>
      </p:sp>
    </p:spTree>
    <p:extLst>
      <p:ext uri="{BB962C8B-B14F-4D97-AF65-F5344CB8AC3E}">
        <p14:creationId xmlns:p14="http://schemas.microsoft.com/office/powerpoint/2010/main" val="403312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264"/>
            <a:ext cx="7239000" cy="670560"/>
          </a:xfrm>
        </p:spPr>
        <p:txBody>
          <a:bodyPr>
            <a:normAutofit/>
          </a:bodyPr>
          <a:lstStyle/>
          <a:p>
            <a:r>
              <a:rPr lang="sr-Cyrl-RS" sz="2400" dirty="0"/>
              <a:t>Зашто се зове „Дан розих мајица“?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/>
              <a:t>Овај дан се зове Дан роз</a:t>
            </a:r>
            <a:r>
              <a:rPr lang="en-US" sz="2000" dirty="0"/>
              <a:t>e</a:t>
            </a:r>
            <a:r>
              <a:rPr lang="sr-Cyrl-RS" sz="2000" dirty="0"/>
              <a:t> мајица по дечаку Чаку Мекнилу из Канаде који је био жртва вршњачког насиља јер је у школу дошао у мајици розе боје.Разлог за ношење мајице била је његова подршка мајци која је оболела од рака дојке, а симбол борбе против ове тешке болести је управо розе боја.</a:t>
            </a:r>
          </a:p>
          <a:p>
            <a:pPr algn="just"/>
            <a:r>
              <a:rPr lang="sr-Cyrl-RS" sz="2000" dirty="0"/>
              <a:t>Претрпео је вербално и психичко насиље, а у знак подршке група активиста, чувши за догађај, након тога купила розе мајице и поделила их деци у његовој школи.Убрзо су деца и сама долазила у школу у својим мајицама розе боје, као симбол борбе против вршњачког насиља (тзв. „булинга“).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9AD4E-926B-6E45-BD63-129FFB3FA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064467"/>
            <a:ext cx="2628900" cy="13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7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Шта је то вршњачко насиље?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/>
              <a:t>Вршњачко насиље је насиље које се врши над децом и младима.Нежељено, опасно, агресивно понашање међу децом које се понавља.</a:t>
            </a:r>
          </a:p>
          <a:p>
            <a:pPr algn="just"/>
            <a:r>
              <a:rPr lang="sr-Cyrl-RS" sz="2000" dirty="0"/>
              <a:t>Може бити усмерено на појединца, али и на веће или мање групе деце.</a:t>
            </a:r>
          </a:p>
          <a:p>
            <a:pPr algn="just"/>
            <a:r>
              <a:rPr lang="sr-Cyrl-RS" sz="2000" dirty="0"/>
              <a:t>Доводи до низа негативних психичких и физичких последица и повреда, па чак и до смртних исхода.</a:t>
            </a:r>
          </a:p>
          <a:p>
            <a:pPr algn="just"/>
            <a:r>
              <a:rPr lang="sr-Cyrl-RS" sz="2000" dirty="0"/>
              <a:t>Дешава се свуда око нас-у школама, на улици, у комшилуку, у парковима, на тренинзима...</a:t>
            </a:r>
          </a:p>
          <a:p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0EFBD-A0B9-3397-B3F7-5E096C12F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459443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3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39000" cy="6096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ВРСТЕ ВРШЊАЧКОГ НАСИЉА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Вербално</a:t>
            </a:r>
            <a:r>
              <a:rPr lang="sr-Cyrl-RS" dirty="0"/>
              <a:t>-изговарање или писање негативних, ружних, погрдних речи, псовки и увреда,...</a:t>
            </a:r>
          </a:p>
          <a:p>
            <a:pPr>
              <a:buFont typeface="Wingdings" pitchFamily="2" charset="2"/>
              <a:buChar char="q"/>
            </a:pP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Физичко</a:t>
            </a:r>
            <a:r>
              <a:rPr lang="sr-Cyrl-RS" dirty="0"/>
              <a:t>–физичко повређивање, туча, ударање, рушење, шамарање, гурање, ...</a:t>
            </a:r>
          </a:p>
          <a:p>
            <a:pPr>
              <a:buFont typeface="Wingdings" pitchFamily="2" charset="2"/>
              <a:buChar char="q"/>
            </a:pP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Психолошко</a:t>
            </a:r>
            <a:r>
              <a:rPr lang="sr-Cyrl-RS" dirty="0"/>
              <a:t>–вређање, омаловажавање, подсмевање, претње, уцене,...</a:t>
            </a:r>
          </a:p>
          <a:p>
            <a:pPr>
              <a:buFont typeface="Wingdings" pitchFamily="2" charset="2"/>
              <a:buChar char="q"/>
            </a:pP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Социјално</a:t>
            </a:r>
            <a:r>
              <a:rPr lang="sr-Cyrl-RS" dirty="0"/>
              <a:t>-избегавање, игнорисање, искључивање и одбацивање из друштва, ширење ружних и лажних трачева, ...</a:t>
            </a:r>
          </a:p>
          <a:p>
            <a:pPr>
              <a:buFont typeface="Wingdings" pitchFamily="2" charset="2"/>
              <a:buChar char="q"/>
            </a:pP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Дигитално</a:t>
            </a:r>
            <a:r>
              <a:rPr lang="sr-Cyrl-RS" dirty="0"/>
              <a:t>-насиље које се одвија путем друштвених мрежа, СМС порука, ел. поште, четова и сајтова, снимање других без дозволе, слање и дистрибуција непримереног садржаја,...</a:t>
            </a:r>
          </a:p>
          <a:p>
            <a:pPr>
              <a:buFont typeface="Wingdings" pitchFamily="2" charset="2"/>
              <a:buChar char="q"/>
            </a:pP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Сексуално</a:t>
            </a:r>
            <a:r>
              <a:rPr lang="sr-Cyrl-RS" dirty="0"/>
              <a:t>-непристојно,непримерено додиривање по интимним деловима тела, вулгарни и непристојни коментари, дистрибуција сексуалних садржаја,...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6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2AA8F1-7F88-5CDC-E67E-C469A0E4A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893" t="9590" r="11188" b="9530"/>
          <a:stretch/>
        </p:blipFill>
        <p:spPr bwMode="auto">
          <a:xfrm>
            <a:off x="1295400" y="152400"/>
            <a:ext cx="4953001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72CC1-1781-74D0-3FC3-4BA91E04DB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838" t="9573" r="8333" b="7008"/>
          <a:stretch/>
        </p:blipFill>
        <p:spPr bwMode="auto">
          <a:xfrm>
            <a:off x="-76200" y="3810000"/>
            <a:ext cx="43434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F3282-D686-5F83-C14C-DB31AD82CD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838" t="9232" r="7906" b="8718"/>
          <a:stretch/>
        </p:blipFill>
        <p:spPr bwMode="auto">
          <a:xfrm>
            <a:off x="4428565" y="3810000"/>
            <a:ext cx="4563035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531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533400"/>
          </a:xfrm>
        </p:spPr>
        <p:txBody>
          <a:bodyPr>
            <a:normAutofit/>
          </a:bodyPr>
          <a:lstStyle/>
          <a:p>
            <a:r>
              <a:rPr lang="sr-Cyrl-RS" sz="2400" dirty="0"/>
              <a:t>Како препознати дете које је насилно?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/>
              <a:t>Дете које чини насиље је дете које има проблем са прилагођавањем. Неретко је то дете које потиче из несређених, тзв. дисфункционалних породица, без обзира ког су материјалног статуса.</a:t>
            </a:r>
          </a:p>
          <a:p>
            <a:pPr algn="just"/>
            <a:r>
              <a:rPr lang="sr-Cyrl-RS" sz="2000" dirty="0"/>
              <a:t>Често су то деца која не добијају адекватну пажњу у породици, те на тај начин скрећу пажњу на себе.Неретко су тај агресивни модел научили угледањем на одрасле из најближег окружења или су и сама трпела или трпе насиље код куће.</a:t>
            </a:r>
          </a:p>
          <a:p>
            <a:pPr algn="just"/>
            <a:r>
              <a:rPr lang="sr-Cyrl-RS" sz="2000" dirty="0"/>
              <a:t>Насилна деца потичу из породица које имају погрешне васпитне ставове (неусаглашене, недоследне, престроге, хладне или превише попустљиве, без правила или се породица уопште не бави дететом)</a:t>
            </a:r>
            <a:r>
              <a:rPr lang="en-US" sz="2000" dirty="0"/>
              <a:t>.</a:t>
            </a:r>
            <a:r>
              <a:rPr lang="sr-Cyrl-RS" sz="2000" dirty="0"/>
              <a:t> Дете које је насилно жели да покаже пред другима како је храбро и моћно, у основи чега се налази жеља за признањем и прихватањем.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0CD73-98D3-4189-8387-99DF92976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515535"/>
            <a:ext cx="3200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/>
          </a:bodyPr>
          <a:lstStyle/>
          <a:p>
            <a:r>
              <a:rPr lang="sr-Cyrl-RS" sz="2400" dirty="0"/>
              <a:t>Како препознати дете које трпи насиље?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336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/>
              <a:t>Деца често трпе насиље дуже време, а да о томе не говоре никоме.Због тога, родитељи, наставници, сви одрасли-ОПРЕЗ! Свако дете је важно пажљиво посматрати и развијати однос поверења да би нам се поверило уколико трпи насиље.</a:t>
            </a:r>
            <a:r>
              <a:rPr lang="sr-Cyrl-RS" sz="2000" b="1" dirty="0"/>
              <a:t>Свако дете може постати жртва насиља, не постоји правило!</a:t>
            </a:r>
          </a:p>
          <a:p>
            <a:pPr algn="just"/>
            <a:r>
              <a:rPr lang="sr-Cyrl-RS" sz="2000" dirty="0"/>
              <a:t>Подаци указују да насиље чешће трпе деца која су тиша, неупадљивија и стидљивија у односу на другу децу. Често немају развијене социјалне вештине и усамљена су. У ситуацијама насиља понашају се беспомоћно и подчињено и нажалост, ретко их вршњаци бране, плашећи се да и сами не постану жртве насиља</a:t>
            </a:r>
            <a:r>
              <a:rPr lang="en-US" sz="2000" dirty="0"/>
              <a:t>.</a:t>
            </a:r>
            <a:endParaRPr lang="sr-Cyrl-RS" sz="2000" dirty="0"/>
          </a:p>
          <a:p>
            <a:pPr algn="just"/>
            <a:r>
              <a:rPr lang="sr-Cyrl-RS" sz="2000" dirty="0"/>
              <a:t>Постоје и деца која имају супротне особине-тзв. провокатори, који такође бивају жртве насиља, јер често улазе у конфликтне ситуације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A4A08-FD51-7253-685E-A71194801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410201"/>
            <a:ext cx="21526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ЗНАЦИ КОЈИ МОГУ УКАЗИВАТИ ДА ДЕТЕ ТРПИ НАСИЉЕ: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/>
              <a:t>Дете постаје пувучено, депресивно, безвољно, раздражљиво, плачљиво или агресивно и свадљиво према чл</a:t>
            </a:r>
            <a:r>
              <a:rPr lang="en-US" dirty="0"/>
              <a:t>a</a:t>
            </a:r>
            <a:r>
              <a:rPr lang="sr-Cyrl-RS" dirty="0"/>
              <a:t>новима породице</a:t>
            </a:r>
          </a:p>
          <a:p>
            <a:r>
              <a:rPr lang="sr-Cyrl-RS" dirty="0"/>
              <a:t>Одбија да одлази у школу, наводи да га нешто боли да би избегао одлазак.</a:t>
            </a:r>
          </a:p>
          <a:p>
            <a:r>
              <a:rPr lang="sr-Cyrl-RS" dirty="0"/>
              <a:t>Усамљено је, не дружи се са другом децом, не позивају га на забаве или рођендене (Опрез!Ако је дете раније било друштвено, а сада не жели да одлази на дружења или чак одједном наводи да су тамо „сви глупи и досадни“ проверите прави разлог)</a:t>
            </a:r>
            <a:r>
              <a:rPr lang="en-US" dirty="0"/>
              <a:t>.</a:t>
            </a:r>
            <a:endParaRPr lang="sr-Cyrl-RS" dirty="0"/>
          </a:p>
          <a:p>
            <a:r>
              <a:rPr lang="sr-Cyrl-RS" dirty="0"/>
              <a:t>Одлази у школу и враћа се из ње другим путем (да би избегао насилнике)</a:t>
            </a:r>
            <a:r>
              <a:rPr lang="en-US" dirty="0"/>
              <a:t>.</a:t>
            </a:r>
            <a:endParaRPr lang="sr-Cyrl-RS" dirty="0"/>
          </a:p>
          <a:p>
            <a:r>
              <a:rPr lang="sr-Cyrl-RS" dirty="0"/>
              <a:t>Нестају му ствари, поцепана му је јакна, школска торба,...</a:t>
            </a:r>
          </a:p>
          <a:p>
            <a:r>
              <a:rPr lang="sr-Cyrl-RS" dirty="0"/>
              <a:t>Долази кући са модрицама, огреботинама, а не жели да објасни њихово порекло или даје нелогична објашњења</a:t>
            </a:r>
            <a:r>
              <a:rPr lang="en-US" dirty="0"/>
              <a:t>.</a:t>
            </a:r>
            <a:endParaRPr lang="sr-Cyrl-RS" dirty="0"/>
          </a:p>
          <a:p>
            <a:r>
              <a:rPr lang="sr-Cyrl-RS" dirty="0"/>
              <a:t>Губи интересовање за школу и активности, оцене му постају лошије,...</a:t>
            </a:r>
          </a:p>
          <a:p>
            <a:r>
              <a:rPr lang="sr-Cyrl-RS" dirty="0"/>
              <a:t>Има поремећај сна, губи апетит, често се жали на главобољу и/или бол у стомаку.</a:t>
            </a:r>
          </a:p>
          <a:p>
            <a:r>
              <a:rPr lang="sr-Cyrl-RS" dirty="0"/>
              <a:t>Тражи већи џепарац него иначе (уколико му отимају новац или га уцењују да мора да им даје новац, купује им ужину, слаткише, сокове и сл.)</a:t>
            </a:r>
            <a:r>
              <a:rPr lang="en-US" dirty="0"/>
              <a:t>.</a:t>
            </a:r>
            <a:endParaRPr lang="sr-Cyrl-R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3EC86-FB4F-4D65-23D7-FE783E3A9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79929"/>
            <a:ext cx="152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8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04800"/>
            <a:ext cx="7239000" cy="685800"/>
          </a:xfrm>
        </p:spPr>
        <p:txBody>
          <a:bodyPr>
            <a:noAutofit/>
          </a:bodyPr>
          <a:lstStyle/>
          <a:p>
            <a:r>
              <a:rPr lang="sr-Cyrl-RS" sz="2800" dirty="0"/>
              <a:t>Како помоћи детету које трпи насиље?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>
            <a:normAutofit/>
          </a:bodyPr>
          <a:lstStyle/>
          <a:p>
            <a:r>
              <a:rPr lang="sr-Cyrl-RS" sz="1800" dirty="0"/>
              <a:t>Најважнија је </a:t>
            </a:r>
            <a:r>
              <a:rPr lang="sr-Cyrl-RS" sz="1800" b="1" dirty="0"/>
              <a:t>превенција</a:t>
            </a:r>
            <a:r>
              <a:rPr lang="sr-Cyrl-RS" sz="1800" dirty="0"/>
              <a:t>! Отворено и увек критиковати насиље, едуковати децу, наставнике, васпитаче, родитеље, реализивати активности и манифестације које промовишу толеранцију и ненасилно решавање проблема.Толеранција на насиље мора бити нулта!</a:t>
            </a:r>
          </a:p>
          <a:p>
            <a:r>
              <a:rPr lang="sr-Cyrl-RS" sz="1800" dirty="0"/>
              <a:t>Реаговати у ситуацијама насиља </a:t>
            </a:r>
            <a:r>
              <a:rPr lang="sr-Cyrl-RS" sz="1800" b="1" dirty="0"/>
              <a:t>у складу са прописаним правилима и протоколима у свим установама које се баве децом.</a:t>
            </a:r>
          </a:p>
          <a:p>
            <a:r>
              <a:rPr lang="sr-Cyrl-RS" sz="1800" dirty="0"/>
              <a:t>Са децом развијати </a:t>
            </a:r>
            <a:r>
              <a:rPr lang="sr-Cyrl-RS" sz="1800" b="1" dirty="0"/>
              <a:t>односе међусобног поверења и прихватања</a:t>
            </a:r>
            <a:r>
              <a:rPr lang="sr-Cyrl-RS" sz="1800" dirty="0"/>
              <a:t>, ослушкивати их и посматрати знакове насиља.</a:t>
            </a:r>
          </a:p>
          <a:p>
            <a:r>
              <a:rPr lang="sr-Cyrl-RS" sz="1800" b="1" dirty="0"/>
              <a:t>Одмах реаговати </a:t>
            </a:r>
            <a:r>
              <a:rPr lang="sr-Cyrl-RS" sz="1800" dirty="0"/>
              <a:t>уколико пријави насиље, заштити га, радити са жртвом, насилником и вршњачком групом, укључујући и породице и све надлежне установе.</a:t>
            </a:r>
          </a:p>
          <a:p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25FE8-3AC6-81CA-B10D-A81474F77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81600"/>
            <a:ext cx="3733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296</TotalTime>
  <Words>1643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Trebuchet MS</vt:lpstr>
      <vt:lpstr>Wingdings</vt:lpstr>
      <vt:lpstr>Wingdings 2</vt:lpstr>
      <vt:lpstr>Opulent</vt:lpstr>
      <vt:lpstr>- МЕЂУНАРОДНИ ДАН БОРБЕ ПРОТИВ ВРШЊАЧКОГ НАСИЉА</vt:lpstr>
      <vt:lpstr>Зашто се зове „Дан розих мајица“?</vt:lpstr>
      <vt:lpstr>Шта је то вршњачко насиље?</vt:lpstr>
      <vt:lpstr>ВРСТЕ ВРШЊАЧКОГ НАСИЉА</vt:lpstr>
      <vt:lpstr>PowerPoint Presentation</vt:lpstr>
      <vt:lpstr>Како препознати дете које је насилно?</vt:lpstr>
      <vt:lpstr>Како препознати дете које трпи насиље?</vt:lpstr>
      <vt:lpstr>ЗНАЦИ КОЈИ МОГУ УКАЗИВАТИ ДА ДЕТЕ ТРПИ НАСИЉЕ:</vt:lpstr>
      <vt:lpstr>Како помоћи детету које трпи насиље?</vt:lpstr>
      <vt:lpstr>Како помоћи детету које трпи насиље?</vt:lpstr>
      <vt:lpstr>Како помоћи детету које врши насиље?</vt:lpstr>
      <vt:lpstr>Драга децо,  </vt:lpstr>
      <vt:lpstr>Драги родитељи,</vt:lpstr>
      <vt:lpstr>Још мало савета...</vt:lpstr>
      <vt:lpstr>Корисни линкови:</vt:lpstr>
      <vt:lpstr>ПОРУКА ЗА КРАЈ...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24.ФЕБРУАР- МЕЂУНАРОДНИ ДАН БОРБЕ ПРОТИВ ВРШЊАЧКОГ НАСИЉА</dc:title>
  <dc:creator>PC 7</dc:creator>
  <cp:lastModifiedBy>Administrator</cp:lastModifiedBy>
  <cp:revision>40</cp:revision>
  <cp:lastPrinted>2022-09-12T07:17:26Z</cp:lastPrinted>
  <dcterms:created xsi:type="dcterms:W3CDTF">2021-02-19T09:12:53Z</dcterms:created>
  <dcterms:modified xsi:type="dcterms:W3CDTF">2024-02-13T09:45:30Z</dcterms:modified>
</cp:coreProperties>
</file>